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144000" cy="5143500"/>
  <p:notesSz cx="7559675" cy="106914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endParaRPr lang="en-US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 rot="5400000">
            <a:off x="7502040" y="0"/>
            <a:ext cx="1641960" cy="1641960"/>
          </a:xfrm>
          <a:prstGeom prst="diagStripe">
            <a:avLst>
              <a:gd name="adj" fmla="val 0"/>
            </a:avLst>
          </a:prstGeom>
          <a:solidFill>
            <a:schemeClr val="lt1">
              <a:alpha val="3000"/>
            </a:scheme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grpSp>
        <p:nvGrpSpPr>
          <p:cNvPr id="2" name="Group 2"/>
          <p:cNvGrpSpPr/>
          <p:nvPr/>
        </p:nvGrpSpPr>
        <p:grpSpPr>
          <a:xfrm>
            <a:off x="-1440" y="2520"/>
            <a:ext cx="5153400" cy="5132520"/>
            <a:chOff x="-1440" y="2520"/>
            <a:chExt cx="5153400" cy="5132520"/>
          </a:xfrm>
        </p:grpSpPr>
        <p:sp>
          <p:nvSpPr>
            <p:cNvPr id="3" name="CustomShape 3"/>
            <p:cNvSpPr/>
            <p:nvPr/>
          </p:nvSpPr>
          <p:spPr>
            <a:xfrm rot="16200000">
              <a:off x="9720" y="-7200"/>
              <a:ext cx="5132520" cy="51519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" name="CustomShape 4"/>
            <p:cNvSpPr/>
            <p:nvPr/>
          </p:nvSpPr>
          <p:spPr>
            <a:xfrm rot="16200000">
              <a:off x="5760" y="1136160"/>
              <a:ext cx="3980520" cy="399528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00"/>
              </a:schemeClr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5" name="CustomShape 5"/>
            <p:cNvSpPr/>
            <p:nvPr/>
          </p:nvSpPr>
          <p:spPr>
            <a:xfrm rot="16200000">
              <a:off x="5760" y="-1800"/>
              <a:ext cx="2289600" cy="22982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6" name="CustomShape 6"/>
            <p:cNvSpPr/>
            <p:nvPr/>
          </p:nvSpPr>
          <p:spPr>
            <a:xfrm flipH="1">
              <a:off x="651240" y="587880"/>
              <a:ext cx="2298240" cy="22896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r>
              <a:rPr lang="en-US" sz="4400" b="0" strike="noStrike" spc="-1">
                <a:latin typeface="Arial" panose="020B0604020202020204"/>
              </a:rPr>
              <a:t>Click to edit the title text format</a:t>
            </a: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3200" b="0" strike="noStrike" spc="-1">
                <a:latin typeface="Arial" panose="020B0604020202020204"/>
              </a:rPr>
              <a:t>Click to edit the outline text format</a:t>
            </a:r>
            <a:endParaRPr lang="en-US" sz="3200" b="0" strike="noStrike" spc="-1"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en-US" sz="2800" b="0" strike="noStrike" spc="-1">
                <a:latin typeface="Arial" panose="020B0604020202020204"/>
              </a:rPr>
              <a:t>Second Outline Level</a:t>
            </a:r>
            <a:endParaRPr lang="en-US" sz="2800" b="0" strike="noStrike" spc="-1"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400" b="0" strike="noStrike" spc="-1">
                <a:latin typeface="Arial" panose="020B0604020202020204"/>
              </a:rPr>
              <a:t>Third Outline Level</a:t>
            </a:r>
            <a:endParaRPr lang="en-US" sz="2400" b="0" strike="noStrike" spc="-1"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en-US" sz="2000" b="0" strike="noStrike" spc="-1">
                <a:latin typeface="Arial" panose="020B0604020202020204"/>
              </a:rPr>
              <a:t>Fourth Outline Level</a:t>
            </a:r>
            <a:endParaRPr lang="en-US" sz="2000" b="0" strike="noStrike" spc="-1"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Fifth Outline Level</a:t>
            </a:r>
            <a:endParaRPr lang="en-US" sz="2000" b="0" strike="noStrike" spc="-1"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Sixth Outline Level</a:t>
            </a:r>
            <a:endParaRPr lang="en-US" sz="2000" b="0" strike="noStrike" spc="-1"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Seventh Outline Level</a:t>
            </a:r>
            <a:endParaRPr lang="en-US" sz="20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1"/>
          <p:cNvGrpSpPr/>
          <p:nvPr/>
        </p:nvGrpSpPr>
        <p:grpSpPr>
          <a:xfrm>
            <a:off x="0" y="381600"/>
            <a:ext cx="1034640" cy="1013040"/>
            <a:chOff x="0" y="381600"/>
            <a:chExt cx="1034640" cy="1013040"/>
          </a:xfrm>
        </p:grpSpPr>
        <p:sp>
          <p:nvSpPr>
            <p:cNvPr id="45" name="CustomShape 2"/>
            <p:cNvSpPr/>
            <p:nvPr/>
          </p:nvSpPr>
          <p:spPr>
            <a:xfrm rot="16200000">
              <a:off x="0" y="38160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  <p:sp>
          <p:nvSpPr>
            <p:cNvPr id="46" name="CustomShape 3"/>
            <p:cNvSpPr/>
            <p:nvPr/>
          </p:nvSpPr>
          <p:spPr>
            <a:xfrm flipH="1">
              <a:off x="227520" y="587520"/>
              <a:ext cx="807120" cy="80712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 w="0"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</p:sp>
      </p:grp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buNone/>
            </a:pPr>
            <a:r>
              <a:rPr lang="en-US" sz="4400" b="0" strike="noStrike" spc="-1">
                <a:latin typeface="Arial" panose="020B0604020202020204"/>
              </a:rPr>
              <a:t>Click to edit the title text format</a:t>
            </a:r>
            <a:endParaRPr lang="en-US" sz="4400" b="0" strike="noStrike" spc="-1">
              <a:latin typeface="Arial" panose="020B0604020202020204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3200" b="0" strike="noStrike" spc="-1">
                <a:latin typeface="Arial" panose="020B0604020202020204"/>
              </a:rPr>
              <a:t>Click to edit the outline text format</a:t>
            </a:r>
            <a:endParaRPr lang="en-US" sz="3200" b="0" strike="noStrike" spc="-1"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en-US" sz="2800" b="0" strike="noStrike" spc="-1">
                <a:latin typeface="Arial" panose="020B0604020202020204"/>
              </a:rPr>
              <a:t>Second Outline Level</a:t>
            </a:r>
            <a:endParaRPr lang="en-US" sz="2800" b="0" strike="noStrike" spc="-1"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400" b="0" strike="noStrike" spc="-1">
                <a:latin typeface="Arial" panose="020B0604020202020204"/>
              </a:rPr>
              <a:t>Third Outline Level</a:t>
            </a:r>
            <a:endParaRPr lang="en-US" sz="2400" b="0" strike="noStrike" spc="-1"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en-US" sz="2000" b="0" strike="noStrike" spc="-1">
                <a:latin typeface="Arial" panose="020B0604020202020204"/>
              </a:rPr>
              <a:t>Fourth Outline Level</a:t>
            </a:r>
            <a:endParaRPr lang="en-US" sz="2000" b="0" strike="noStrike" spc="-1"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Fifth Outline Level</a:t>
            </a:r>
            <a:endParaRPr lang="en-US" sz="2000" b="0" strike="noStrike" spc="-1"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Sixth Outline Level</a:t>
            </a:r>
            <a:endParaRPr lang="en-US" sz="2000" b="0" strike="noStrike" spc="-1"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strike="noStrike" spc="-1">
                <a:latin typeface="Arial" panose="020B0604020202020204"/>
              </a:rPr>
              <a:t>Seventh Outline Level</a:t>
            </a:r>
            <a:endParaRPr lang="en-US" sz="20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134;p1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-58320"/>
            <a:ext cx="9142200" cy="52012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/>
          <p:nvPr/>
        </p:nvSpPr>
        <p:spPr>
          <a:xfrm>
            <a:off x="48960" y="228780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System State Machine Diagram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pic>
        <p:nvPicPr>
          <p:cNvPr id="102" name="Google Shape;188;p22"/>
          <p:cNvPicPr/>
          <p:nvPr/>
        </p:nvPicPr>
        <p:blipFill>
          <a:blip r:embed="rId1"/>
          <a:stretch>
            <a:fillRect/>
          </a:stretch>
        </p:blipFill>
        <p:spPr>
          <a:xfrm rot="27600">
            <a:off x="5705280" y="124200"/>
            <a:ext cx="3261960" cy="4938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Entity-Relationship Diagram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pic>
        <p:nvPicPr>
          <p:cNvPr id="104" name="Google Shape;194;p23"/>
          <p:cNvPicPr/>
          <p:nvPr/>
        </p:nvPicPr>
        <p:blipFill>
          <a:blip r:embed="rId1"/>
          <a:stretch>
            <a:fillRect/>
          </a:stretch>
        </p:blipFill>
        <p:spPr>
          <a:xfrm>
            <a:off x="780480" y="968400"/>
            <a:ext cx="7882920" cy="3857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Circuit Diagram 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06" name="TextShape 2"/>
          <p:cNvSpPr/>
          <p:nvPr/>
        </p:nvSpPr>
        <p:spPr>
          <a:xfrm>
            <a:off x="1297440" y="1566360"/>
            <a:ext cx="7037280" cy="290952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pic>
        <p:nvPicPr>
          <p:cNvPr id="107" name="Google Shape;201;p24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435600"/>
            <a:ext cx="9142200" cy="4268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User Interfaces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pic>
        <p:nvPicPr>
          <p:cNvPr id="109" name="Google Shape;207;p25"/>
          <p:cNvPicPr/>
          <p:nvPr/>
        </p:nvPicPr>
        <p:blipFill>
          <a:blip r:embed="rId1"/>
          <a:stretch>
            <a:fillRect/>
          </a:stretch>
        </p:blipFill>
        <p:spPr>
          <a:xfrm>
            <a:off x="3414600" y="1091880"/>
            <a:ext cx="2312640" cy="4048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Tools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111" name="TextShape 2"/>
          <p:cNvSpPr/>
          <p:nvPr/>
        </p:nvSpPr>
        <p:spPr>
          <a:xfrm>
            <a:off x="1297440" y="1566360"/>
            <a:ext cx="7037280" cy="343152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Autofit/>
          </a:bodyPr>
          <a:p>
            <a:pPr>
              <a:lnSpc>
                <a:spcPct val="95000"/>
              </a:lnSpc>
              <a:spcBef>
                <a:spcPts val="1200"/>
              </a:spcBef>
              <a:buNone/>
              <a:tabLst>
                <a:tab pos="0" algn="l"/>
              </a:tabLst>
            </a:pPr>
            <a:r>
              <a:rPr lang="en-GB" sz="1140" b="1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Potential Tools Used:</a:t>
            </a:r>
            <a:endParaRPr lang="en-US" sz="1140" b="0" strike="noStrike" spc="-1">
              <a:latin typeface="Arial" panose="020B0604020202020204"/>
            </a:endParaRPr>
          </a:p>
          <a:p>
            <a:pPr marL="457200" indent="-300355">
              <a:lnSpc>
                <a:spcPct val="95000"/>
              </a:lnSpc>
              <a:spcBef>
                <a:spcPts val="1200"/>
              </a:spcBef>
              <a:buClr>
                <a:srgbClr val="FFFFFF"/>
              </a:buClr>
              <a:buFont typeface="Arial" panose="020B0604020202020204"/>
              <a:buChar char="●"/>
              <a:tabLst>
                <a:tab pos="0" algn="l"/>
              </a:tabLst>
            </a:pPr>
            <a:r>
              <a:rPr lang="en-GB" sz="1140" b="1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Hardware Development: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Microcontrollers (e.g., Arduino, ESP32): For collecting sensor data and controlling actuators.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Sensors (e.g., ultrasonic, flow rate): To measure water level and flow.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Actuators (e.g., solenoid valves,</a:t>
            </a:r>
            <a:r>
              <a:rPr lang="en-GB" sz="1140" spc="-1">
                <a:solidFill>
                  <a:srgbClr val="FFFFFF"/>
                </a:solidFill>
                <a:latin typeface="Arial" panose="020B0604020202020204"/>
                <a:ea typeface="Arial" panose="020B0604020202020204"/>
                <a:sym typeface="+mn-ea"/>
              </a:rPr>
              <a:t>Relay moduel</a:t>
            </a: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): To control water flow.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Breadboards and jumper wires: For prototyping circuits.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Multimeter: For testing electrical connections.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Soldering iron (optional): For building permanent circuits.</a:t>
            </a:r>
            <a:endParaRPr lang="en-US" sz="1140" b="0" strike="noStrike" spc="-1">
              <a:latin typeface="Arial" panose="020B0604020202020204"/>
            </a:endParaRPr>
          </a:p>
          <a:p>
            <a:pPr marL="457200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●"/>
              <a:tabLst>
                <a:tab pos="0" algn="l"/>
              </a:tabLst>
            </a:pPr>
            <a:r>
              <a:rPr lang="en-GB" sz="1140" b="1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Software Development: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Integrated Development Environment (IDE) (e.g., Arduino IDE, Visual Studio Code): For writing, compiling, and uploading code to the microcontroller.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Programming Language (e.g., C++, Arduino C): For programming the microcontroller.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IoT Platform (e.g., Blynk, ThingSpeak): For data visualization, remote control, and automation.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Version Control System (e.g., Git): For managing code changes and collaboration (if applicable).</a:t>
            </a:r>
            <a:endParaRPr lang="en-US" sz="1140" b="0" strike="noStrike" spc="-1">
              <a:latin typeface="Arial" panose="020B0604020202020204"/>
            </a:endParaRPr>
          </a:p>
          <a:p>
            <a:pPr marL="457200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●"/>
              <a:tabLst>
                <a:tab pos="0" algn="l"/>
              </a:tabLst>
            </a:pPr>
            <a:r>
              <a:rPr lang="en-GB" sz="1140" b="1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Testing and Debugging:</a:t>
            </a:r>
            <a:endParaRPr lang="en-US" sz="1140" b="0" strike="noStrike" spc="-1">
              <a:latin typeface="Arial" panose="020B0604020202020204"/>
            </a:endParaRPr>
          </a:p>
          <a:p>
            <a:pPr marL="914400" lvl="1" indent="-300355">
              <a:lnSpc>
                <a:spcPct val="95000"/>
              </a:lnSpc>
              <a:buClr>
                <a:srgbClr val="FFFFFF"/>
              </a:buClr>
              <a:buFont typeface="Arial" panose="020B0604020202020204"/>
              <a:buChar char="○"/>
              <a:tabLst>
                <a:tab pos="0" algn="l"/>
              </a:tabLst>
            </a:pPr>
            <a:r>
              <a:rPr lang="en-GB" sz="1140" b="0" strike="noStrike" spc="-1">
                <a:solidFill>
                  <a:srgbClr val="FFFFFF"/>
                </a:solidFill>
                <a:latin typeface="Arial" panose="020B0604020202020204"/>
                <a:ea typeface="Arial" panose="020B0604020202020204"/>
              </a:rPr>
              <a:t>Serial Monitor: To view sensor readings and debug code.</a:t>
            </a:r>
            <a:endParaRPr lang="en-US" sz="1140" b="0" strike="noStrike" spc="-1">
              <a:latin typeface="Arial" panose="020B0604020202020204"/>
            </a:endParaRPr>
          </a:p>
          <a:p>
            <a:pPr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  <a:tabLst>
                <a:tab pos="0" algn="l"/>
              </a:tabLst>
            </a:pPr>
            <a:endParaRPr lang="en-US" sz="114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/>
          <p:nvPr/>
        </p:nvSpPr>
        <p:spPr>
          <a:xfrm>
            <a:off x="1105560" y="392760"/>
            <a:ext cx="7529040" cy="23936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/>
          </a:bodyPr>
          <a:p>
            <a:pPr>
              <a:lnSpc>
                <a:spcPct val="190000"/>
              </a:lnSpc>
              <a:buNone/>
              <a:tabLst>
                <a:tab pos="0" algn="l"/>
              </a:tabLst>
            </a:pPr>
            <a:br>
              <a:rPr sz="1800"/>
            </a:br>
            <a:r>
              <a:rPr lang="en-GB" sz="2190" b="1" strike="noStrike" spc="-1">
                <a:solidFill>
                  <a:srgbClr val="4472C4"/>
                </a:solidFill>
                <a:latin typeface="Arial" panose="020B0604020202020204"/>
                <a:ea typeface="Arial" panose="020B0604020202020204"/>
              </a:rPr>
              <a:t>Smart Water Management System: IoT-Based Tank Monitoring and Pump Automation</a:t>
            </a:r>
            <a:br>
              <a:rPr sz="2190"/>
            </a:br>
            <a:endParaRPr lang="en-US" sz="219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INTRODUCTION OF PROJECT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88" name="TextShape 2"/>
          <p:cNvSpPr/>
          <p:nvPr/>
        </p:nvSpPr>
        <p:spPr>
          <a:xfrm>
            <a:off x="1297440" y="1566360"/>
            <a:ext cx="7037280" cy="290952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/>
          </a:bodyPr>
          <a:p>
            <a:pPr>
              <a:lnSpc>
                <a:spcPct val="115000"/>
              </a:lnSpc>
              <a:buNone/>
              <a:tabLst>
                <a:tab pos="0" algn="l"/>
              </a:tabLst>
            </a:pPr>
            <a:endParaRPr lang="en-US" sz="139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2400"/>
              </a:spcBef>
              <a:buNone/>
              <a:tabLst>
                <a:tab pos="0" algn="l"/>
              </a:tabLst>
            </a:pPr>
            <a:r>
              <a:rPr lang="en-GB" sz="1700" b="1" strike="noStrike" spc="-1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</a:rPr>
              <a:t>The Smart Water Management System (SWMS) is an innovative and user-friendly solution designed to optimize water usage and provide peace of mind for homeowners. This system utilizes a network of sensors and a mobile app to monitor water levels, automate pump operation, and eliminate the need for manual intervention.</a:t>
            </a:r>
            <a:endParaRPr lang="en-US" sz="17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600"/>
              </a:spcBef>
              <a:spcAft>
                <a:spcPts val="1200"/>
              </a:spcAft>
              <a:buNone/>
              <a:tabLst>
                <a:tab pos="0" algn="l"/>
              </a:tabLst>
            </a:pPr>
            <a:endParaRPr lang="en-US" sz="17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/>
          <p:nvPr/>
        </p:nvSpPr>
        <p:spPr>
          <a:xfrm>
            <a:off x="1310760" y="2073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/>
          </a:bodyPr>
          <a:p>
            <a:pPr>
              <a:lnSpc>
                <a:spcPct val="115000"/>
              </a:lnSpc>
              <a:spcAft>
                <a:spcPts val="1200"/>
              </a:spcAft>
              <a:buNone/>
              <a:tabLst>
                <a:tab pos="0" algn="l"/>
              </a:tabLst>
            </a:pPr>
            <a:r>
              <a:rPr lang="en-GB" sz="2100" b="0" strike="noStrike" spc="-1">
                <a:solidFill>
                  <a:srgbClr val="000000"/>
                </a:solidFill>
                <a:latin typeface="Arial" panose="020B0604020202020204"/>
                <a:ea typeface="Arial" panose="020B0604020202020204"/>
              </a:rPr>
              <a:t>Process Model. </a:t>
            </a:r>
            <a:endParaRPr lang="en-US" sz="2100" b="0" strike="noStrike" spc="-1">
              <a:latin typeface="Arial" panose="020B0604020202020204"/>
            </a:endParaRPr>
          </a:p>
        </p:txBody>
      </p:sp>
      <p:pic>
        <p:nvPicPr>
          <p:cNvPr id="90" name="Google Shape;151;p16"/>
          <p:cNvPicPr/>
          <p:nvPr/>
        </p:nvPicPr>
        <p:blipFill>
          <a:blip r:embed="rId1"/>
          <a:stretch>
            <a:fillRect/>
          </a:stretch>
        </p:blipFill>
        <p:spPr>
          <a:xfrm>
            <a:off x="1757520" y="514800"/>
            <a:ext cx="5627520" cy="44272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Use Case Diagram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pic>
        <p:nvPicPr>
          <p:cNvPr id="92" name="Google Shape;158;p17" descr="/home/usama/Downloads/Final Deliverable/Untitled Diagram(7).drawio.pngUntitled Diagram(7).drawio"/>
          <p:cNvPicPr/>
          <p:nvPr/>
        </p:nvPicPr>
        <p:blipFill>
          <a:blip r:embed="rId1"/>
          <a:stretch>
            <a:fillRect/>
          </a:stretch>
        </p:blipFill>
        <p:spPr>
          <a:xfrm>
            <a:off x="1665360" y="1059840"/>
            <a:ext cx="5812560" cy="3741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Business Rules Catalog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94" name="TextShape 2"/>
          <p:cNvSpPr/>
          <p:nvPr/>
        </p:nvSpPr>
        <p:spPr>
          <a:xfrm>
            <a:off x="1192320" y="685800"/>
            <a:ext cx="7037280" cy="345708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26000"/>
          </a:bodyPr>
          <a:p>
            <a:pPr>
              <a:lnSpc>
                <a:spcPct val="115000"/>
              </a:lnSpc>
              <a:buNone/>
              <a:tabLst>
                <a:tab pos="0" algn="l"/>
              </a:tabLst>
            </a:pPr>
            <a:endParaRPr lang="en-US" sz="1390" b="0" strike="noStrike" spc="-1">
              <a:latin typeface="Arial" panose="020B0604020202020204"/>
            </a:endParaRPr>
          </a:p>
          <a:p>
            <a:pPr marL="685800" indent="-227965" algn="just">
              <a:lnSpc>
                <a:spcPct val="115000"/>
              </a:lnSpc>
              <a:spcBef>
                <a:spcPts val="1800"/>
              </a:spcBef>
              <a:buNone/>
              <a:tabLst>
                <a:tab pos="0" algn="l"/>
              </a:tabLst>
            </a:pP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Arial" panose="020B0604020202020204"/>
                <a:ea typeface="Arial" panose="020B0604020202020204"/>
              </a:rPr>
              <a:t>· </a:t>
            </a: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Times New Roman" panose="02020603050405020304"/>
                <a:ea typeface="Times New Roman" panose="02020603050405020304"/>
              </a:rPr>
              <a:t>The automated system will have the following functional requirements:</a:t>
            </a:r>
            <a:endParaRPr lang="en-US" sz="6410" b="0" strike="noStrike" spc="-1">
              <a:latin typeface="Arial" panose="020B0604020202020204"/>
            </a:endParaRPr>
          </a:p>
          <a:p>
            <a:pPr marL="685800" indent="-227965" algn="just">
              <a:lnSpc>
                <a:spcPct val="115000"/>
              </a:lnSpc>
              <a:spcBef>
                <a:spcPts val="1800"/>
              </a:spcBef>
              <a:buNone/>
              <a:tabLst>
                <a:tab pos="0" algn="l"/>
              </a:tabLst>
            </a:pP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Arial" panose="020B0604020202020204"/>
                <a:ea typeface="Arial" panose="020B0604020202020204"/>
              </a:rPr>
              <a:t>· </a:t>
            </a: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Times New Roman" panose="02020603050405020304"/>
                <a:ea typeface="Times New Roman" panose="02020603050405020304"/>
              </a:rPr>
              <a:t>Continuously monitor the water level in the roof tank using an ultrasonic sensor.</a:t>
            </a:r>
            <a:endParaRPr lang="en-US" sz="6410" b="0" strike="noStrike" spc="-1">
              <a:latin typeface="Arial" panose="020B0604020202020204"/>
            </a:endParaRPr>
          </a:p>
          <a:p>
            <a:pPr marL="685800" indent="-227965" algn="just">
              <a:lnSpc>
                <a:spcPct val="115000"/>
              </a:lnSpc>
              <a:spcBef>
                <a:spcPts val="800"/>
              </a:spcBef>
              <a:buNone/>
              <a:tabLst>
                <a:tab pos="0" algn="l"/>
              </a:tabLst>
            </a:pP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Arial" panose="020B0604020202020204"/>
                <a:ea typeface="Arial" panose="020B0604020202020204"/>
              </a:rPr>
              <a:t>· </a:t>
            </a: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Times New Roman" panose="02020603050405020304"/>
                <a:ea typeface="Times New Roman" panose="02020603050405020304"/>
              </a:rPr>
              <a:t>Automatically start the water pump when the water level falls below a predefined threshold in the roof tank.</a:t>
            </a:r>
            <a:endParaRPr lang="en-US" sz="6410" b="0" strike="noStrike" spc="-1">
              <a:latin typeface="Arial" panose="020B0604020202020204"/>
            </a:endParaRPr>
          </a:p>
          <a:p>
            <a:pPr marL="685800" indent="-227965" algn="just">
              <a:lnSpc>
                <a:spcPct val="115000"/>
              </a:lnSpc>
              <a:spcBef>
                <a:spcPts val="800"/>
              </a:spcBef>
              <a:buNone/>
              <a:tabLst>
                <a:tab pos="0" algn="l"/>
              </a:tabLst>
            </a:pP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Arial" panose="020B0604020202020204"/>
                <a:ea typeface="Arial" panose="020B0604020202020204"/>
              </a:rPr>
              <a:t>· </a:t>
            </a: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Times New Roman" panose="02020603050405020304"/>
                <a:ea typeface="Times New Roman" panose="02020603050405020304"/>
              </a:rPr>
              <a:t>Monitor water flow in the pipe using a water flow sensor and stop the pump when there is no water flow (indicating that the ground tank is empty).</a:t>
            </a:r>
            <a:endParaRPr lang="en-US" sz="6410" b="0" strike="noStrike" spc="-1">
              <a:latin typeface="Arial" panose="020B0604020202020204"/>
            </a:endParaRPr>
          </a:p>
          <a:p>
            <a:pPr marL="685800" indent="-227965" algn="just">
              <a:lnSpc>
                <a:spcPct val="115000"/>
              </a:lnSpc>
              <a:spcBef>
                <a:spcPts val="800"/>
              </a:spcBef>
              <a:buNone/>
              <a:tabLst>
                <a:tab pos="0" algn="l"/>
              </a:tabLst>
            </a:pP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Arial" panose="020B0604020202020204"/>
                <a:ea typeface="Arial" panose="020B0604020202020204"/>
              </a:rPr>
              <a:t>· </a:t>
            </a:r>
            <a:r>
              <a:rPr lang="en-GB" sz="6410" b="0" strike="noStrike" spc="-1">
                <a:solidFill>
                  <a:srgbClr val="FFFFFF"/>
                </a:solidFill>
                <a:highlight>
                  <a:srgbClr val="1B212C"/>
                </a:highlight>
                <a:latin typeface="Times New Roman" panose="02020603050405020304"/>
                <a:ea typeface="Times New Roman" panose="02020603050405020304"/>
              </a:rPr>
              <a:t>Automatically stop the water pump when the water level rises above a predefined threshold to prevent water overflow.</a:t>
            </a:r>
            <a:endParaRPr lang="en-US" sz="6410" b="0" strike="noStrike" spc="-1">
              <a:latin typeface="Arial" panose="020B0604020202020204"/>
            </a:endParaRPr>
          </a:p>
          <a:p>
            <a:pPr marL="685800" indent="-227965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None/>
              <a:tabLst>
                <a:tab pos="0" algn="l"/>
              </a:tabLst>
            </a:pPr>
            <a:endParaRPr lang="en-US" sz="641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Architectural Design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pic>
        <p:nvPicPr>
          <p:cNvPr id="96" name="Google Shape;170;p19"/>
          <p:cNvPicPr/>
          <p:nvPr/>
        </p:nvPicPr>
        <p:blipFill>
          <a:blip r:embed="rId1"/>
          <a:stretch>
            <a:fillRect/>
          </a:stretch>
        </p:blipFill>
        <p:spPr>
          <a:xfrm>
            <a:off x="1297440" y="914400"/>
            <a:ext cx="6860160" cy="40510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Project Schedule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pic>
        <p:nvPicPr>
          <p:cNvPr id="98" name="Google Shape;176;p20"/>
          <p:cNvPicPr/>
          <p:nvPr/>
        </p:nvPicPr>
        <p:blipFill>
          <a:blip r:embed="rId1"/>
          <a:stretch>
            <a:fillRect/>
          </a:stretch>
        </p:blipFill>
        <p:spPr>
          <a:xfrm>
            <a:off x="1101600" y="1306800"/>
            <a:ext cx="7859160" cy="3716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/>
          <p:nvPr/>
        </p:nvSpPr>
        <p:spPr>
          <a:xfrm>
            <a:off x="1297440" y="392760"/>
            <a:ext cx="7037280" cy="912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91440" rIns="9000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Sequence Diagrams</a:t>
            </a:r>
            <a:br>
              <a:rPr sz="2400"/>
            </a:br>
            <a:endParaRPr lang="en-US" sz="2400" b="0" strike="noStrike" spc="-1">
              <a:latin typeface="Arial" panose="020B0604020202020204"/>
            </a:endParaRPr>
          </a:p>
        </p:txBody>
      </p:sp>
      <p:pic>
        <p:nvPicPr>
          <p:cNvPr id="100" name="Google Shape;182;p21"/>
          <p:cNvPicPr/>
          <p:nvPr/>
        </p:nvPicPr>
        <p:blipFill>
          <a:blip r:embed="rId1"/>
          <a:stretch>
            <a:fillRect/>
          </a:stretch>
        </p:blipFill>
        <p:spPr>
          <a:xfrm>
            <a:off x="1578600" y="1252080"/>
            <a:ext cx="5985000" cy="38887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2112</Words>
  <Application>WPS Presentation</Application>
  <PresentationFormat/>
  <Paragraphs>53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SimSun</vt:lpstr>
      <vt:lpstr>Wingdings</vt:lpstr>
      <vt:lpstr>Arial</vt:lpstr>
      <vt:lpstr>Symbol</vt:lpstr>
      <vt:lpstr>Montserrat</vt:lpstr>
      <vt:lpstr>Segoe Print</vt:lpstr>
      <vt:lpstr>Times New Roman</vt:lpstr>
      <vt:lpstr>Microsoft YaHei</vt:lpstr>
      <vt:lpstr>Arial Unicode MS</vt:lpstr>
      <vt:lpstr>Calibri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dell</cp:lastModifiedBy>
  <cp:revision>10</cp:revision>
  <dcterms:created xsi:type="dcterms:W3CDTF">2024-05-12T12:38:00Z</dcterms:created>
  <dcterms:modified xsi:type="dcterms:W3CDTF">2024-08-22T15:56:00Z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2057-12.2.0.17545</vt:lpwstr>
  </property>
  <property fmtid="{D5CDD505-2E9C-101B-9397-08002B2CF9AE}" pid="4" name="Slides">
    <vt:i4>14</vt:i4>
  </property>
</Properties>
</file>